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1"/>
  </p:notesMasterIdLst>
  <p:sldIdLst>
    <p:sldId id="281" r:id="rId5"/>
    <p:sldId id="284" r:id="rId6"/>
    <p:sldId id="283" r:id="rId7"/>
    <p:sldId id="291" r:id="rId8"/>
    <p:sldId id="292" r:id="rId9"/>
    <p:sldId id="293" r:id="rId10"/>
    <p:sldId id="294" r:id="rId11"/>
    <p:sldId id="275" r:id="rId12"/>
    <p:sldId id="295" r:id="rId13"/>
    <p:sldId id="270" r:id="rId14"/>
    <p:sldId id="282" r:id="rId15"/>
    <p:sldId id="278" r:id="rId16"/>
    <p:sldId id="276" r:id="rId17"/>
    <p:sldId id="277" r:id="rId18"/>
    <p:sldId id="279" r:id="rId19"/>
    <p:sldId id="280" r:id="rId20"/>
  </p:sldIdLst>
  <p:sldSz cx="24384000" cy="13716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Open sans light" panose="020B0604020202020204" charset="0"/>
      <p:regular r:id="rId30"/>
      <p:italic r:id="rId31"/>
    </p:embeddedFont>
    <p:embeddedFont>
      <p:font typeface="OpenSans-Regular" panose="020B0604020202020204" charset="0"/>
      <p:regular r:id="rId32"/>
    </p:embeddedFont>
    <p:embeddedFont>
      <p:font typeface="Ubuntu" panose="020B0604020202020204" charset="0"/>
      <p:regular r:id="rId33"/>
      <p:bold r:id="rId34"/>
      <p:italic r:id="rId35"/>
      <p:boldItalic r:id="rId3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ël te Winkel" initials="DtW" lastIdx="1" clrIdx="0">
    <p:extLst>
      <p:ext uri="{19B8F6BF-5375-455C-9EA6-DF929625EA0E}">
        <p15:presenceInfo xmlns:p15="http://schemas.microsoft.com/office/powerpoint/2012/main" userId="8490333b2ea7f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8" autoAdjust="0"/>
  </p:normalViewPr>
  <p:slideViewPr>
    <p:cSldViewPr snapToGrid="0" snapToObjects="1">
      <p:cViewPr varScale="1">
        <p:scale>
          <a:sx n="79" d="100"/>
          <a:sy n="79" d="100"/>
        </p:scale>
        <p:origin x="228" y="5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0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0" y="25400"/>
            <a:ext cx="204597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7900" y="9398000"/>
            <a:ext cx="14986000" cy="435818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500"/>
              </a:spcBef>
            </a:lvl1pPr>
            <a:lvl2pPr marL="635000" indent="-635000">
              <a:lnSpc>
                <a:spcPct val="11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</a:lvl2pPr>
            <a:lvl3pPr>
              <a:lnSpc>
                <a:spcPct val="110000"/>
              </a:lnSpc>
              <a:spcBef>
                <a:spcPts val="1500"/>
              </a:spcBef>
            </a:lvl3pPr>
            <a:lvl4pPr>
              <a:lnSpc>
                <a:spcPct val="110000"/>
              </a:lnSpc>
              <a:spcBef>
                <a:spcPts val="1500"/>
              </a:spcBef>
            </a:lvl4pPr>
            <a:lvl5pPr>
              <a:lnSpc>
                <a:spcPct val="110000"/>
              </a:lnSpc>
              <a:spcBef>
                <a:spcPts val="15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14" name="Rectangle"/>
          <p:cNvSpPr/>
          <p:nvPr/>
        </p:nvSpPr>
        <p:spPr>
          <a:xfrm>
            <a:off x="2349500" y="90297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209800" y="10045700"/>
            <a:ext cx="14986000" cy="2239666"/>
          </a:xfrm>
          <a:prstGeom prst="rect">
            <a:avLst/>
          </a:prstGeom>
        </p:spPr>
        <p:txBody>
          <a:bodyPr anchor="t"/>
          <a:lstStyle>
            <a:lvl1pPr>
              <a:defRPr sz="10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pic>
        <p:nvPicPr>
          <p:cNvPr id="16" name="title_elements.pdf" descr="title_eleme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0" y="4324350"/>
            <a:ext cx="11607800" cy="9393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ame presenter…"/>
          <p:cNvSpPr txBox="1">
            <a:spLocks noGrp="1"/>
          </p:cNvSpPr>
          <p:nvPr>
            <p:ph type="body" sz="quarter" idx="13"/>
          </p:nvPr>
        </p:nvSpPr>
        <p:spPr>
          <a:xfrm>
            <a:off x="18491200" y="10160000"/>
            <a:ext cx="4477743" cy="3468193"/>
          </a:xfrm>
          <a:prstGeom prst="rect">
            <a:avLst/>
          </a:prstGeom>
        </p:spPr>
        <p:txBody>
          <a:bodyPr/>
          <a:lstStyle/>
          <a:p>
            <a:pPr lvl="0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Klikken om de tekststijl van het model te bewerken</a:t>
            </a:r>
          </a:p>
          <a:p>
            <a:pPr lvl="1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Tweede niveau</a:t>
            </a:r>
          </a:p>
          <a:p>
            <a:pPr lvl="2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Derde niveau</a:t>
            </a:r>
          </a:p>
        </p:txBody>
      </p:sp>
      <p:pic>
        <p:nvPicPr>
          <p:cNvPr id="18" name="logo2018.jpg" descr="logo20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4" y="256579"/>
            <a:ext cx="3665141" cy="3665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310938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ozaiek.png" descr="mozai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Image"/>
          <p:cNvSpPr>
            <a:spLocks noGrp="1"/>
          </p:cNvSpPr>
          <p:nvPr>
            <p:ph type="pic" sz="quarter" idx="13"/>
          </p:nvPr>
        </p:nvSpPr>
        <p:spPr>
          <a:xfrm>
            <a:off x="5588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0" name="Image"/>
          <p:cNvSpPr>
            <a:spLocks noGrp="1"/>
          </p:cNvSpPr>
          <p:nvPr>
            <p:ph type="pic" sz="quarter" idx="14"/>
          </p:nvPr>
        </p:nvSpPr>
        <p:spPr>
          <a:xfrm>
            <a:off x="19304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1" name="Image"/>
          <p:cNvSpPr>
            <a:spLocks noGrp="1"/>
          </p:cNvSpPr>
          <p:nvPr>
            <p:ph type="pic" sz="quarter" idx="15"/>
          </p:nvPr>
        </p:nvSpPr>
        <p:spPr>
          <a:xfrm>
            <a:off x="15875000" y="3685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2" name="Image"/>
          <p:cNvSpPr>
            <a:spLocks noGrp="1"/>
          </p:cNvSpPr>
          <p:nvPr>
            <p:ph type="pic" sz="quarter" idx="16"/>
          </p:nvPr>
        </p:nvSpPr>
        <p:spPr>
          <a:xfrm>
            <a:off x="124460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quarter" idx="17"/>
          </p:nvPr>
        </p:nvSpPr>
        <p:spPr>
          <a:xfrm>
            <a:off x="2159000" y="71394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sz="quarter" idx="18"/>
          </p:nvPr>
        </p:nvSpPr>
        <p:spPr>
          <a:xfrm>
            <a:off x="-12573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quarter" idx="19"/>
          </p:nvPr>
        </p:nvSpPr>
        <p:spPr>
          <a:xfrm>
            <a:off x="12446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sz="quarter" idx="20"/>
          </p:nvPr>
        </p:nvSpPr>
        <p:spPr>
          <a:xfrm>
            <a:off x="15875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7" name="Image"/>
          <p:cNvSpPr>
            <a:spLocks noGrp="1"/>
          </p:cNvSpPr>
          <p:nvPr>
            <p:ph type="pic" sz="quarter" idx="21"/>
          </p:nvPr>
        </p:nvSpPr>
        <p:spPr>
          <a:xfrm>
            <a:off x="15875000" y="7114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quarter" idx="22"/>
          </p:nvPr>
        </p:nvSpPr>
        <p:spPr>
          <a:xfrm>
            <a:off x="22733000" y="3685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23"/>
          </p:nvPr>
        </p:nvSpPr>
        <p:spPr>
          <a:xfrm>
            <a:off x="9017000" y="10543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0" name="Image"/>
          <p:cNvSpPr>
            <a:spLocks noGrp="1"/>
          </p:cNvSpPr>
          <p:nvPr>
            <p:ph type="pic" sz="quarter" idx="24"/>
          </p:nvPr>
        </p:nvSpPr>
        <p:spPr>
          <a:xfrm>
            <a:off x="5594746" y="10543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sz="quarter" idx="25"/>
          </p:nvPr>
        </p:nvSpPr>
        <p:spPr>
          <a:xfrm>
            <a:off x="5594746" y="3685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2" name="Image"/>
          <p:cNvSpPr>
            <a:spLocks noGrp="1"/>
          </p:cNvSpPr>
          <p:nvPr>
            <p:ph type="pic" sz="quarter" idx="26"/>
          </p:nvPr>
        </p:nvSpPr>
        <p:spPr>
          <a:xfrm>
            <a:off x="-1270000" y="71394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3" name="Image"/>
          <p:cNvSpPr>
            <a:spLocks noGrp="1"/>
          </p:cNvSpPr>
          <p:nvPr>
            <p:ph type="pic" sz="quarter" idx="27"/>
          </p:nvPr>
        </p:nvSpPr>
        <p:spPr>
          <a:xfrm>
            <a:off x="9017000" y="3685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4" name="Image"/>
          <p:cNvSpPr>
            <a:spLocks noGrp="1"/>
          </p:cNvSpPr>
          <p:nvPr>
            <p:ph type="pic" sz="quarter" idx="28"/>
          </p:nvPr>
        </p:nvSpPr>
        <p:spPr>
          <a:xfrm>
            <a:off x="-1263650" y="257682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5" name="Image"/>
          <p:cNvSpPr>
            <a:spLocks noGrp="1"/>
          </p:cNvSpPr>
          <p:nvPr>
            <p:ph type="pic" sz="quarter" idx="29"/>
          </p:nvPr>
        </p:nvSpPr>
        <p:spPr>
          <a:xfrm>
            <a:off x="19307175" y="7114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283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Vide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2209800" y="12357100"/>
            <a:ext cx="19894524" cy="1358108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53535A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 dirty="0"/>
          </a:p>
        </p:txBody>
      </p:sp>
      <p:sp>
        <p:nvSpPr>
          <p:cNvPr id="144" name="Rectangle"/>
          <p:cNvSpPr/>
          <p:nvPr/>
        </p:nvSpPr>
        <p:spPr>
          <a:xfrm>
            <a:off x="2311400" y="12319000"/>
            <a:ext cx="406400" cy="50800"/>
          </a:xfrm>
          <a:prstGeom prst="rect">
            <a:avLst/>
          </a:prstGeom>
          <a:solidFill>
            <a:srgbClr val="53535A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45" name="logo_klein.pdf" descr="logo_klei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mage"/>
          <p:cNvSpPr>
            <a:spLocks noGrp="1"/>
          </p:cNvSpPr>
          <p:nvPr>
            <p:ph type="pic" idx="13"/>
          </p:nvPr>
        </p:nvSpPr>
        <p:spPr>
          <a:xfrm>
            <a:off x="2209800" y="713295"/>
            <a:ext cx="19964401" cy="11226801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03982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69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1163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889000" y="1270000"/>
            <a:ext cx="22606000" cy="1117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69" name="Rectangle"/>
          <p:cNvSpPr/>
          <p:nvPr/>
        </p:nvSpPr>
        <p:spPr>
          <a:xfrm>
            <a:off x="3352800" y="65151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0" name="logo2018.jpg" descr="logo2018.jpg"/>
          <p:cNvPicPr>
            <a:picLocks noChangeAspect="1"/>
          </p:cNvPicPr>
          <p:nvPr/>
        </p:nvPicPr>
        <p:blipFill>
          <a:blip r:embed="rId2"/>
          <a:srcRect t="19401" b="19401"/>
          <a:stretch>
            <a:fillRect/>
          </a:stretch>
        </p:blipFill>
        <p:spPr>
          <a:xfrm>
            <a:off x="3095724" y="2009080"/>
            <a:ext cx="3665141" cy="22429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edankt voor je aandacht"/>
          <p:cNvSpPr txBox="1"/>
          <p:nvPr/>
        </p:nvSpPr>
        <p:spPr>
          <a:xfrm>
            <a:off x="3187700" y="6604000"/>
            <a:ext cx="19951700" cy="223966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1371600">
              <a:defRPr sz="7200">
                <a:solidFill>
                  <a:srgbClr val="B70D31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 sz="6600" dirty="0"/>
              <a:t>Thank you for your attending</a:t>
            </a:r>
            <a:endParaRPr sz="6600" dirty="0"/>
          </a:p>
        </p:txBody>
      </p:sp>
      <p:grpSp>
        <p:nvGrpSpPr>
          <p:cNvPr id="174" name="Group"/>
          <p:cNvGrpSpPr/>
          <p:nvPr/>
        </p:nvGrpSpPr>
        <p:grpSpPr>
          <a:xfrm>
            <a:off x="14355469" y="4803151"/>
            <a:ext cx="9444331" cy="7642989"/>
            <a:chOff x="0" y="0"/>
            <a:chExt cx="9444330" cy="7642987"/>
          </a:xfrm>
        </p:grpSpPr>
        <p:pic>
          <p:nvPicPr>
            <p:cNvPr id="172" name="title_elements.pdf" descr="title_eleme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44331" cy="7642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Rectangle"/>
            <p:cNvSpPr/>
            <p:nvPr/>
          </p:nvSpPr>
          <p:spPr>
            <a:xfrm>
              <a:off x="5063152" y="3571685"/>
              <a:ext cx="4023077" cy="4057224"/>
            </a:xfrm>
            <a:prstGeom prst="rect">
              <a:avLst/>
            </a:prstGeom>
            <a:solidFill>
              <a:srgbClr val="B70D3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0032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Agenda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50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93688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marL="635000" indent="-635000">
              <a:lnSpc>
                <a:spcPct val="10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  <a:defRPr sz="2800"/>
            </a:lvl2pPr>
            <a:lvl3pPr>
              <a:lnSpc>
                <a:spcPct val="100000"/>
              </a:lnSpc>
              <a:spcBef>
                <a:spcPts val="1900"/>
              </a:spcBef>
              <a:defRPr sz="2800"/>
            </a:lvl3pPr>
            <a:lvl4pPr>
              <a:lnSpc>
                <a:spcPct val="100000"/>
              </a:lnSpc>
              <a:spcBef>
                <a:spcPts val="1900"/>
              </a:spcBef>
              <a:defRPr sz="2800"/>
            </a:lvl4pPr>
            <a:lvl5pPr>
              <a:lnSpc>
                <a:spcPct val="100000"/>
              </a:lnSpc>
              <a:spcBef>
                <a:spcPts val="1900"/>
              </a:spcBef>
              <a:defRPr sz="2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0" name="logo2018-mono-transparant.png" descr="logo2018-mono-transpara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9" y="3962796"/>
            <a:ext cx="5358607" cy="53586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7453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Red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8704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40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42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3727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Blue">
    <p:bg>
      <p:bgPr>
        <a:solidFill>
          <a:srgbClr val="0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52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4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453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Orange">
    <p:bg>
      <p:bgPr>
        <a:solidFill>
          <a:srgbClr val="EF9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6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942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Small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2540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119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9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71393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Midd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25400"/>
            <a:ext cx="158750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2065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09800" y="3683000"/>
            <a:ext cx="12065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1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6602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Larg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"/>
          <p:cNvSpPr/>
          <p:nvPr/>
        </p:nvSpPr>
        <p:spPr>
          <a:xfrm>
            <a:off x="0" y="25400"/>
            <a:ext cx="24384000" cy="116221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03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278578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mag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501650" y="511682"/>
            <a:ext cx="23368049" cy="12705164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9073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framed.png" descr="bg_fram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4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 spd="med"/>
  <p:hf hdr="0" ftr="0" dt="0"/>
  <p:txStyles>
    <p:titleStyle>
      <a:lvl1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1pPr>
      <a:lvl2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2pPr>
      <a:lvl3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3pPr>
      <a:lvl4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4pPr>
      <a:lvl5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5pPr>
      <a:lvl6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6pPr>
      <a:lvl7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7pPr>
      <a:lvl8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8pPr>
      <a:lvl9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9pPr>
    </p:titleStyle>
    <p:bodyStyle>
      <a:lvl1pPr marL="0" marR="0" indent="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3429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6858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10287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13716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892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5321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750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2179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amo.githubusercontent.com/34b63e5aeab626ae9686f7243db578ca5dfdb21d/68747470733a2f2f7261772e6769746875622e636f6d2f4170702d764e6578742f506f6c6c792f6d61737465722f506f6c6c792d4c6f676f2e706e67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938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579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Azure </a:t>
            </a:r>
            <a:r>
              <a:rPr lang="nl-NL" dirty="0" err="1"/>
              <a:t>function</a:t>
            </a:r>
            <a:r>
              <a:rPr lang="nl-NL" dirty="0"/>
              <a:t> V2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Microsoft.NET.Sdk.Functions</a:t>
            </a:r>
            <a:r>
              <a:rPr lang="nl-NL" dirty="0"/>
              <a:t> &gt;= 1.0.28</a:t>
            </a:r>
          </a:p>
          <a:p>
            <a:pPr marL="571500" indent="-571500">
              <a:buFontTx/>
              <a:buChar char="-"/>
            </a:pPr>
            <a:r>
              <a:rPr lang="nl-NL" dirty="0"/>
              <a:t>Loose the </a:t>
            </a:r>
            <a:r>
              <a:rPr lang="nl-NL" dirty="0" err="1"/>
              <a:t>static</a:t>
            </a:r>
            <a:r>
              <a:rPr lang="nl-NL" dirty="0"/>
              <a:t> (</a:t>
            </a:r>
            <a:r>
              <a:rPr lang="nl-NL" dirty="0" err="1"/>
              <a:t>function</a:t>
            </a:r>
            <a:r>
              <a:rPr lang="nl-NL" dirty="0"/>
              <a:t> class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)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Constructor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!</a:t>
            </a:r>
          </a:p>
          <a:p>
            <a:pPr marL="571500" indent="-571500">
              <a:buFontTx/>
              <a:buChar char="-"/>
            </a:pPr>
            <a:r>
              <a:rPr lang="nl-NL" dirty="0"/>
              <a:t>Same as DI in </a:t>
            </a:r>
            <a:r>
              <a:rPr lang="nl-NL" dirty="0" err="1"/>
              <a:t>ASP.Net</a:t>
            </a:r>
            <a:r>
              <a:rPr lang="nl-NL" dirty="0"/>
              <a:t> </a:t>
            </a:r>
            <a:r>
              <a:rPr lang="nl-NL" dirty="0" err="1"/>
              <a:t>core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services: 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Microsoft.Extensions.Configuration.IConfiguration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Microsoft.Azure.WebJobs.Host.Executors.IHostIdProvider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8574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scopes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3 scopes:</a:t>
            </a:r>
          </a:p>
          <a:p>
            <a:pPr marL="1206500" lvl="1" indent="-571500">
              <a:buFontTx/>
              <a:buChar char="-"/>
            </a:pPr>
            <a:r>
              <a:rPr lang="nl-NL" dirty="0"/>
              <a:t>Singleton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, on first </a:t>
            </a:r>
            <a:r>
              <a:rPr lang="nl-NL" dirty="0" err="1"/>
              <a:t>request</a:t>
            </a:r>
            <a:r>
              <a:rPr lang="nl-NL" dirty="0"/>
              <a:t> or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Scoped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per client </a:t>
            </a:r>
            <a:r>
              <a:rPr lang="nl-NL" dirty="0" err="1"/>
              <a:t>request</a:t>
            </a:r>
            <a:r>
              <a:rPr lang="nl-NL" dirty="0"/>
              <a:t> (</a:t>
            </a:r>
            <a:r>
              <a:rPr lang="nl-NL" dirty="0" err="1"/>
              <a:t>connection</a:t>
            </a:r>
            <a:r>
              <a:rPr lang="nl-NL" dirty="0"/>
              <a:t>).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Trancient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endParaRPr lang="nl-NL" dirty="0"/>
          </a:p>
          <a:p>
            <a:pPr lvl="1" indent="0">
              <a:buNone/>
            </a:pPr>
            <a:r>
              <a:rPr lang="nl-NL" dirty="0"/>
              <a:t>See https://docs.microsoft.com/en-us/aspnet/core/fundamentals/dependency-injection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9086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extension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r>
              <a:rPr lang="fr-FR" dirty="0" err="1"/>
              <a:t>NuGet</a:t>
            </a:r>
            <a:r>
              <a:rPr lang="fr-FR" dirty="0"/>
              <a:t>: </a:t>
            </a:r>
            <a:r>
              <a:rPr lang="fr-FR" dirty="0" err="1"/>
              <a:t>Microsoft.Azure.Functions.Extensions</a:t>
            </a:r>
            <a:endParaRPr lang="fr-FR" dirty="0"/>
          </a:p>
          <a:p>
            <a:pPr marL="571500" indent="-571500">
              <a:buFontTx/>
              <a:buChar char="-"/>
            </a:pP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registrations</a:t>
            </a:r>
            <a:r>
              <a:rPr lang="nl-NL" dirty="0"/>
              <a:t> </a:t>
            </a:r>
            <a:r>
              <a:rPr lang="nl-NL" dirty="0" err="1"/>
              <a:t>easier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IServiceCollection</a:t>
            </a:r>
            <a:r>
              <a:rPr lang="nl-NL" dirty="0"/>
              <a:t> on </a:t>
            </a:r>
            <a:r>
              <a:rPr lang="nl-NL" dirty="0" err="1"/>
              <a:t>IFunctionHostBuilder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13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38A4121-EFDC-4ABC-A698-E92B2795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187" y="4171421"/>
            <a:ext cx="8617034" cy="47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75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</a:t>
            </a:r>
            <a:r>
              <a:rPr lang="nl-NL" dirty="0" err="1"/>
              <a:t>HttpClient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HttpClient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NamedHttpClient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Preconfigure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/>
              <a:t>Set </a:t>
            </a:r>
            <a:r>
              <a:rPr lang="nl-NL" dirty="0" err="1"/>
              <a:t>retry</a:t>
            </a:r>
            <a:r>
              <a:rPr lang="nl-NL" dirty="0"/>
              <a:t> </a:t>
            </a:r>
            <a:r>
              <a:rPr lang="nl-NL" dirty="0" err="1"/>
              <a:t>policies</a:t>
            </a:r>
            <a:r>
              <a:rPr lang="nl-NL" dirty="0"/>
              <a:t> (Polly)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14</a:t>
            </a:fld>
            <a:endParaRPr lang="nl-NL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0715914-5B5A-4D20-8DE6-8224CE0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157" y="57993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734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in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54327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Azure </a:t>
            </a:r>
            <a:r>
              <a:rPr lang="nl-NL" dirty="0" err="1"/>
              <a:t>function</a:t>
            </a:r>
            <a:r>
              <a:rPr lang="nl-NL" dirty="0"/>
              <a:t> V2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Microsoft.NET.Sdk.Functions</a:t>
            </a:r>
            <a:r>
              <a:rPr lang="nl-NL" dirty="0"/>
              <a:t> &gt;= 1.0.28</a:t>
            </a:r>
          </a:p>
          <a:p>
            <a:pPr marL="571500" indent="-571500">
              <a:buFontTx/>
              <a:buChar char="-"/>
            </a:pPr>
            <a:r>
              <a:rPr lang="nl-NL" dirty="0"/>
              <a:t>Loose the </a:t>
            </a:r>
            <a:r>
              <a:rPr lang="nl-NL" dirty="0" err="1"/>
              <a:t>static</a:t>
            </a:r>
            <a:r>
              <a:rPr lang="nl-NL" dirty="0"/>
              <a:t> (</a:t>
            </a:r>
            <a:r>
              <a:rPr lang="nl-NL" dirty="0" err="1"/>
              <a:t>function</a:t>
            </a:r>
            <a:r>
              <a:rPr lang="nl-NL" dirty="0"/>
              <a:t> class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)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Constructor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!</a:t>
            </a:r>
          </a:p>
          <a:p>
            <a:pPr marL="571500" indent="-571500">
              <a:buFontTx/>
              <a:buChar char="-"/>
            </a:pPr>
            <a:r>
              <a:rPr lang="nl-NL" dirty="0"/>
              <a:t>Same as DI in </a:t>
            </a:r>
            <a:r>
              <a:rPr lang="nl-NL" dirty="0" err="1"/>
              <a:t>ASP.Net</a:t>
            </a:r>
            <a:r>
              <a:rPr lang="nl-NL" dirty="0"/>
              <a:t> </a:t>
            </a:r>
            <a:r>
              <a:rPr lang="nl-NL" dirty="0" err="1"/>
              <a:t>core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services: 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Microsoft.Extensions.Configuration.IConfiguration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Microsoft.Azure.WebJobs.Host.Executors.IHostIdProvider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9959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DC5DC374-977F-46D7-B32A-549EF97E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5" y="8555991"/>
            <a:ext cx="6350000" cy="47625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8B6CD79-C8AA-486A-80AC-A7526E84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/>
              <a:t>Functions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C824779-E492-4BF9-A997-5D06682F0C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Small pieces of code</a:t>
            </a:r>
          </a:p>
          <a:p>
            <a:r>
              <a:rPr lang="nl-NL" dirty="0"/>
              <a:t>Event </a:t>
            </a:r>
            <a:r>
              <a:rPr lang="nl-NL" dirty="0" err="1"/>
              <a:t>driven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bindings</a:t>
            </a:r>
            <a:endParaRPr lang="nl-NL" dirty="0"/>
          </a:p>
          <a:p>
            <a:r>
              <a:rPr lang="nl-NL" dirty="0"/>
              <a:t>Portable (V2)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hosting options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6C6CD2-E882-410D-9C6C-F6C90CDCD4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9285821-4678-4423-8564-9453A44C9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0" y="720000"/>
            <a:ext cx="1951947" cy="195194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52AD76D-89D6-4D30-A350-E968A3F2B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594" y="3589675"/>
            <a:ext cx="12934837" cy="71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67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/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First Docker: Create, deploy and run applications in Containers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Kubernetes (k8s): </a:t>
            </a:r>
            <a:r>
              <a:rPr lang="en-GB" dirty="0"/>
              <a:t>open source container orchestration engine for automating deployment, scaling, and management of containerized applications.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Azure Kubernetes Service (AKS): Managed Kubernetes in Azure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</a:t>
            </a:fld>
            <a:endParaRPr lang="nl-NL"/>
          </a:p>
        </p:txBody>
      </p:sp>
      <p:pic>
        <p:nvPicPr>
          <p:cNvPr id="7" name="Afbeelding 14">
            <a:extLst>
              <a:ext uri="{FF2B5EF4-FFF2-40B4-BE49-F238E27FC236}">
                <a16:creationId xmlns:a16="http://schemas.microsoft.com/office/drawing/2014/main" id="{02015919-DEB7-4A1D-9DC3-3A07358611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047" y="891775"/>
            <a:ext cx="1950725" cy="1950725"/>
          </a:xfrm>
          <a:prstGeom prst="rect">
            <a:avLst/>
          </a:prstGeom>
        </p:spPr>
      </p:pic>
      <p:pic>
        <p:nvPicPr>
          <p:cNvPr id="8" name="Picture 3" descr="Afbeeldingsresultaat voor docker icon">
            <a:extLst>
              <a:ext uri="{FF2B5EF4-FFF2-40B4-BE49-F238E27FC236}">
                <a16:creationId xmlns:a16="http://schemas.microsoft.com/office/drawing/2014/main" id="{8316AC46-C937-45E8-9BF0-F9837280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125" y="891300"/>
            <a:ext cx="1951200" cy="1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ijdelijke aanduiding voor afbeelding 22">
            <a:extLst>
              <a:ext uri="{FF2B5EF4-FFF2-40B4-BE49-F238E27FC236}">
                <a16:creationId xmlns:a16="http://schemas.microsoft.com/office/drawing/2014/main" id="{037516DC-6451-4E1C-AE25-98259F23F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17948598" y="8913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7098834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54DAD-7B34-4E80-B6F6-2518D9B6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500696B-6C18-47DE-BB14-0611F30E8B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Nodes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73199C-0A77-46E1-894E-444EBEBE83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4</a:t>
            </a:fld>
            <a:endParaRPr lang="nl-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4BA569D-5B83-4E94-8752-B89D4AFD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5288" y="2358000"/>
            <a:ext cx="11127273" cy="9000000"/>
          </a:xfrm>
          <a:prstGeom prst="rect">
            <a:avLst/>
          </a:prstGeom>
        </p:spPr>
      </p:pic>
      <p:pic>
        <p:nvPicPr>
          <p:cNvPr id="13" name="Tijdelijke aanduiding voor afbeelding 22">
            <a:extLst>
              <a:ext uri="{FF2B5EF4-FFF2-40B4-BE49-F238E27FC236}">
                <a16:creationId xmlns:a16="http://schemas.microsoft.com/office/drawing/2014/main" id="{E5405B25-A4E2-4DC0-8906-6B5BC8CD3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9778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C4166-D425-4CD4-AD95-99CA94F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AB2627-5343-4864-9855-363328EF1A1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Manages lifecycle of app</a:t>
            </a:r>
          </a:p>
          <a:p>
            <a:r>
              <a:rPr lang="en-US" dirty="0"/>
              <a:t>Across nodes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4B3F14-1C35-46AB-A751-08029AE448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5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A0025B-648C-4593-A638-A6B7ACA6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753" y="2358000"/>
            <a:ext cx="11127273" cy="9000000"/>
          </a:xfrm>
          <a:prstGeom prst="rect">
            <a:avLst/>
          </a:prstGeom>
        </p:spPr>
      </p:pic>
      <p:pic>
        <p:nvPicPr>
          <p:cNvPr id="7" name="Tijdelijke aanduiding voor afbeelding 22">
            <a:extLst>
              <a:ext uri="{FF2B5EF4-FFF2-40B4-BE49-F238E27FC236}">
                <a16:creationId xmlns:a16="http://schemas.microsoft.com/office/drawing/2014/main" id="{A2331306-EF2B-4706-B49F-E0A74E9B6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4041638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8918-9505-495F-ABA5-654F0F38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3753E0-A287-4217-817F-53349701CA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Unit of Deployment</a:t>
            </a:r>
          </a:p>
          <a:p>
            <a:r>
              <a:rPr lang="en-US" dirty="0"/>
              <a:t>One or a few Containers</a:t>
            </a:r>
          </a:p>
          <a:p>
            <a:r>
              <a:rPr lang="en-US" dirty="0"/>
              <a:t>Persistent volumes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EC432B-C1B2-449D-BE9F-C1CEA95BD6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6</a:t>
            </a:fld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B73DDC-3A44-4A42-8B5B-B3C6A7D6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3119" y="2358000"/>
            <a:ext cx="10500000" cy="9000000"/>
          </a:xfrm>
          <a:prstGeom prst="rect">
            <a:avLst/>
          </a:prstGeom>
        </p:spPr>
      </p:pic>
      <p:pic>
        <p:nvPicPr>
          <p:cNvPr id="8" name="Tijdelijke aanduiding voor afbeelding 22">
            <a:extLst>
              <a:ext uri="{FF2B5EF4-FFF2-40B4-BE49-F238E27FC236}">
                <a16:creationId xmlns:a16="http://schemas.microsoft.com/office/drawing/2014/main" id="{CFEE95FB-8038-4437-8245-A272B585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9824526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4686-7AEA-4FBB-B95A-0C06C4A6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9FDD621-D91A-48F3-A53B-E9F8132A14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Expose your app publicly</a:t>
            </a:r>
          </a:p>
          <a:p>
            <a:r>
              <a:rPr lang="en-US" dirty="0"/>
              <a:t>Uses labels and selectors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83C52-8205-4DCC-A91E-C5F1D66559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7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EF9193-5510-4C6E-8695-69EBA239D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0" y="1440000"/>
            <a:ext cx="9670909" cy="108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799F3A-91AA-4012-8652-584ABE84C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0" y="1440000"/>
            <a:ext cx="9670909" cy="10800000"/>
          </a:xfrm>
          <a:prstGeom prst="rect">
            <a:avLst/>
          </a:prstGeom>
        </p:spPr>
      </p:pic>
      <p:pic>
        <p:nvPicPr>
          <p:cNvPr id="9" name="Tijdelijke aanduiding voor afbeelding 22">
            <a:extLst>
              <a:ext uri="{FF2B5EF4-FFF2-40B4-BE49-F238E27FC236}">
                <a16:creationId xmlns:a16="http://schemas.microsoft.com/office/drawing/2014/main" id="{D6686CF7-BEA8-4054-A3DB-006FBB4D5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586807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functions</a:t>
            </a:r>
            <a:r>
              <a:rPr lang="nl-NL" dirty="0"/>
              <a:t> in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Add serverless capabilities with Virtual Nodes</a:t>
            </a:r>
          </a:p>
          <a:p>
            <a:pPr marL="571500" indent="-571500">
              <a:buFontTx/>
              <a:buChar char="-"/>
            </a:pPr>
            <a:r>
              <a:rPr lang="en-US" dirty="0"/>
              <a:t>Scale Event </a:t>
            </a:r>
            <a:r>
              <a:rPr lang="en-US"/>
              <a:t>driven applications </a:t>
            </a:r>
            <a:r>
              <a:rPr lang="en-US" dirty="0"/>
              <a:t>with KEDA (preview)</a:t>
            </a:r>
          </a:p>
          <a:p>
            <a:pPr marL="571500" indent="-571500">
              <a:buFontTx/>
              <a:buChar char="-"/>
            </a:pPr>
            <a:r>
              <a:rPr lang="en-US" dirty="0"/>
              <a:t>Scale HTTP driven applications with Osiris (experimental)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9076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functions</a:t>
            </a:r>
            <a:r>
              <a:rPr lang="nl-NL" dirty="0"/>
              <a:t> in </a:t>
            </a:r>
            <a:r>
              <a:rPr lang="nl-NL" dirty="0" err="1"/>
              <a:t>Kubernetes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The Bad news: You loose most of what you are used to with Azure </a:t>
            </a:r>
            <a:r>
              <a:rPr lang="en-US" dirty="0" err="1"/>
              <a:t>funcions</a:t>
            </a:r>
            <a:r>
              <a:rPr lang="en-US" dirty="0"/>
              <a:t> except: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Easy to write and small pieces of code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Triggers and bindings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Portable between all hosting options.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4993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etabit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etabit PowerPoint template" id="{87B82C2B-9036-4B4E-AEA3-A5199FC0FCA6}" vid="{AD114438-A809-476D-A802-57BC7D80378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_x0020_Sjabloon xmlns="09749d85-e020-4e50-953b-e2a046941f25">Algemeen</Type_x0020_Sjablo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0F5FB738D0AD45B4D6B1FA2EF27629" ma:contentTypeVersion="6" ma:contentTypeDescription="Een nieuw document maken." ma:contentTypeScope="" ma:versionID="c9479fc6127c9074ad329af0a5c85dab">
  <xsd:schema xmlns:xsd="http://www.w3.org/2001/XMLSchema" xmlns:xs="http://www.w3.org/2001/XMLSchema" xmlns:p="http://schemas.microsoft.com/office/2006/metadata/properties" xmlns:ns2="09749d85-e020-4e50-953b-e2a046941f25" xmlns:ns3="a4df790e-335a-433b-9b39-0884282a94ae" targetNamespace="http://schemas.microsoft.com/office/2006/metadata/properties" ma:root="true" ma:fieldsID="82c59197145208e21470aaf9385e1d13" ns2:_="" ns3:_="">
    <xsd:import namespace="09749d85-e020-4e50-953b-e2a046941f25"/>
    <xsd:import namespace="a4df790e-335a-433b-9b39-0884282a94ae"/>
    <xsd:element name="properties">
      <xsd:complexType>
        <xsd:sequence>
          <xsd:element name="documentManagement">
            <xsd:complexType>
              <xsd:all>
                <xsd:element ref="ns2:Type_x0020_Sjabloon" minOccurs="0"/>
                <xsd:element ref="ns3:SharedWithUsers" minOccurs="0"/>
                <xsd:element ref="ns3:SharingHintHash" minOccurs="0"/>
                <xsd:element ref="ns3:SharedWithDetails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49d85-e020-4e50-953b-e2a046941f25" elementFormDefault="qualified">
    <xsd:import namespace="http://schemas.microsoft.com/office/2006/documentManagement/types"/>
    <xsd:import namespace="http://schemas.microsoft.com/office/infopath/2007/PartnerControls"/>
    <xsd:element name="Type_x0020_Sjabloon" ma:index="8" nillable="true" ma:displayName="Type Sjabloon" ma:default="Algemeen" ma:format="Dropdown" ma:internalName="Type_x0020_Sjabloon">
      <xsd:simpleType>
        <xsd:restriction base="dms:Choice">
          <xsd:enumeration value="Algemeen"/>
          <xsd:enumeration value="HR"/>
          <xsd:enumeration value="Offerte"/>
        </xsd:restriction>
      </xsd:simpleType>
    </xsd:element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f790e-335a-433b-9b39-0884282a94a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Hint-hash delen" ma:internalName="SharingHintHash" ma:readOnly="true">
      <xsd:simpleType>
        <xsd:restriction base="dms:Text"/>
      </xsd:simpleType>
    </xsd:element>
    <xsd:element name="SharedWithDetails" ma:index="11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F09B08-3D5A-45C2-89A0-B088B8F99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3540E5-35D4-4849-893D-092A5199161B}">
  <ds:schemaRefs>
    <ds:schemaRef ds:uri="a4df790e-335a-433b-9b39-0884282a94ae"/>
    <ds:schemaRef ds:uri="http://purl.org/dc/terms/"/>
    <ds:schemaRef ds:uri="09749d85-e020-4e50-953b-e2a046941f25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4BEDC8-0EAC-4C49-8A6F-01D123B13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49d85-e020-4e50-953b-e2a046941f25"/>
    <ds:schemaRef ds:uri="a4df790e-335a-433b-9b39-0884282a94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Functions in AKS</Template>
  <TotalTime>1868</TotalTime>
  <Words>384</Words>
  <Application>Microsoft Office PowerPoint</Application>
  <PresentationFormat>Aangepast</PresentationFormat>
  <Paragraphs>95</Paragraphs>
  <Slides>16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3" baseType="lpstr">
      <vt:lpstr>Calibri</vt:lpstr>
      <vt:lpstr>Open Sans</vt:lpstr>
      <vt:lpstr>Open sans light</vt:lpstr>
      <vt:lpstr>Ubuntu</vt:lpstr>
      <vt:lpstr>OpenSans-Regular</vt:lpstr>
      <vt:lpstr>Arial</vt:lpstr>
      <vt:lpstr>Betabit</vt:lpstr>
      <vt:lpstr>Introduction</vt:lpstr>
      <vt:lpstr>Azure Functions</vt:lpstr>
      <vt:lpstr>What Kubernetes / AKS</vt:lpstr>
      <vt:lpstr>Cluster</vt:lpstr>
      <vt:lpstr>Deployments</vt:lpstr>
      <vt:lpstr>Pods</vt:lpstr>
      <vt:lpstr>Services</vt:lpstr>
      <vt:lpstr>Azure functions in AKS</vt:lpstr>
      <vt:lpstr>Azure functions in Kubernetes</vt:lpstr>
      <vt:lpstr>Dependency Injection</vt:lpstr>
      <vt:lpstr>Dependency injection</vt:lpstr>
      <vt:lpstr>DI - scopes</vt:lpstr>
      <vt:lpstr>DI extension</vt:lpstr>
      <vt:lpstr>DI - HttpClient</vt:lpstr>
      <vt:lpstr>Functions in AKS</vt:lpstr>
      <vt:lpstr>Dependency injection</vt:lpstr>
    </vt:vector>
  </TitlesOfParts>
  <Company>Betabit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</dc:title>
  <dc:creator>Daniël te Winkel</dc:creator>
  <cp:lastModifiedBy>Daniël te Winkel</cp:lastModifiedBy>
  <cp:revision>88</cp:revision>
  <dcterms:created xsi:type="dcterms:W3CDTF">2019-04-07T18:34:56Z</dcterms:created>
  <dcterms:modified xsi:type="dcterms:W3CDTF">2019-09-10T19:12:09Z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0x0101005E0F5FB738D0AD45B4D6B1FA2EF27629</vt:lpwstr>
  </property>
</Properties>
</file>